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329" r:id="rId4"/>
    <p:sldId id="363" r:id="rId5"/>
    <p:sldId id="338" r:id="rId6"/>
    <p:sldId id="259" r:id="rId7"/>
    <p:sldId id="341" r:id="rId8"/>
    <p:sldId id="339" r:id="rId9"/>
    <p:sldId id="332" r:id="rId10"/>
    <p:sldId id="374" r:id="rId11"/>
    <p:sldId id="330" r:id="rId12"/>
    <p:sldId id="277" r:id="rId13"/>
    <p:sldId id="328" r:id="rId14"/>
    <p:sldId id="327" r:id="rId15"/>
    <p:sldId id="342" r:id="rId16"/>
    <p:sldId id="279" r:id="rId17"/>
    <p:sldId id="280" r:id="rId18"/>
    <p:sldId id="281" r:id="rId19"/>
    <p:sldId id="355" r:id="rId20"/>
    <p:sldId id="345" r:id="rId21"/>
    <p:sldId id="358" r:id="rId22"/>
    <p:sldId id="375" r:id="rId23"/>
    <p:sldId id="351" r:id="rId24"/>
    <p:sldId id="348" r:id="rId25"/>
    <p:sldId id="362" r:id="rId26"/>
    <p:sldId id="287" r:id="rId27"/>
    <p:sldId id="353" r:id="rId28"/>
    <p:sldId id="352" r:id="rId29"/>
    <p:sldId id="369" r:id="rId3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75223" autoAdjust="0"/>
  </p:normalViewPr>
  <p:slideViewPr>
    <p:cSldViewPr snapToGrid="0">
      <p:cViewPr varScale="1">
        <p:scale>
          <a:sx n="65" d="100"/>
          <a:sy n="65" d="100"/>
        </p:scale>
        <p:origin x="140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1C067-D5BB-4DD4-894B-4AC2A0937CE7}" type="datetimeFigureOut">
              <a:rPr lang="en-CA" smtClean="0"/>
              <a:t>20/10/2016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FB506-7528-4B5E-AAD0-E667AD2FF0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452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E37BB-459D-412C-A5A3-EE381CDA1F3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6A663-D4D6-4964-943F-931582E9B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rleansunitedchurch.com/blog/2012/02/09/narrative-budget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</a:t>
            </a:r>
            <a:r>
              <a:rPr lang="en-CA" baseline="0" dirty="0" smtClean="0"/>
              <a:t> PowerPoint presentation is meant to be accompanied by the following resources:</a:t>
            </a:r>
          </a:p>
          <a:p>
            <a:endParaRPr lang="en-CA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Handouts: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in handout format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Orleans United Church sample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Tips &amp; Enrichments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Biblical References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Stewardship Quotations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Giving Tables and Giving Ladder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Links to resources including samples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Workshop Evaluation</a:t>
            </a:r>
          </a:p>
          <a:p>
            <a:pPr lvl="0"/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Worksheets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Ministry Area Checklist</a:t>
            </a:r>
          </a:p>
          <a:p>
            <a:pPr lvl="1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Ministry Diary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82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Hand out copies.</a:t>
            </a:r>
            <a:r>
              <a:rPr lang="en-CA" dirty="0" smtClean="0"/>
              <a:t> </a:t>
            </a:r>
          </a:p>
          <a:p>
            <a:r>
              <a:rPr lang="en-CA" dirty="0" smtClean="0"/>
              <a:t>Using </a:t>
            </a:r>
            <a:r>
              <a:rPr lang="en-CA" dirty="0" smtClean="0"/>
              <a:t>a dollar</a:t>
            </a:r>
            <a:r>
              <a:rPr lang="en-CA" baseline="0" dirty="0" smtClean="0"/>
              <a:t> figure out of a hundred aligns an individual’s gift with a ministry more effectively than x cents out of a dollar.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90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Why bother?</a:t>
            </a:r>
          </a:p>
          <a:p>
            <a:endParaRPr lang="en-CA" dirty="0" smtClean="0"/>
          </a:p>
          <a:p>
            <a:pPr marL="228600" indent="-228600">
              <a:buAutoNum type="arabicPeriod"/>
            </a:pPr>
            <a:r>
              <a:rPr lang="en-CA" dirty="0" smtClean="0"/>
              <a:t>It is a best practice that has been proven to creat</a:t>
            </a:r>
            <a:r>
              <a:rPr lang="en-CA" baseline="0" dirty="0" smtClean="0"/>
              <a:t>e much greater interest in supporting the mission of the congregation.</a:t>
            </a:r>
          </a:p>
          <a:p>
            <a:pPr marL="228600" indent="-228600">
              <a:buAutoNum type="arabicPeriod"/>
            </a:pPr>
            <a:r>
              <a:rPr lang="en-CA" sz="3800" dirty="0" smtClean="0"/>
              <a:t>Process of reflection; builds intentionality</a:t>
            </a:r>
            <a:r>
              <a:rPr lang="en-CA" sz="3800" baseline="0" dirty="0" smtClean="0"/>
              <a:t> in giving</a:t>
            </a:r>
            <a:endParaRPr lang="en-CA" baseline="0" dirty="0" smtClean="0"/>
          </a:p>
          <a:p>
            <a:pPr marL="228600" indent="-228600"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47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7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7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7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7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51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Structure</a:t>
            </a:r>
            <a:r>
              <a:rPr lang="en-CA" baseline="0" dirty="0" smtClean="0"/>
              <a:t> is the way in which the information is summarized; the categories of ministry in your congregation using language that aligns with their experience.</a:t>
            </a:r>
          </a:p>
          <a:p>
            <a:endParaRPr lang="en-CA" baseline="0" dirty="0" smtClean="0"/>
          </a:p>
          <a:p>
            <a:r>
              <a:rPr lang="en-CA" baseline="0" dirty="0" smtClean="0"/>
              <a:t>There are various ways that congregations have ‘organized’ their ministry 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62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Getting the structure right is important. </a:t>
            </a:r>
          </a:p>
          <a:p>
            <a:endParaRPr lang="en-CA" dirty="0" smtClean="0"/>
          </a:p>
          <a:p>
            <a:r>
              <a:rPr lang="en-CA" baseline="0" dirty="0" smtClean="0"/>
              <a:t>And ask yourselves,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CA" baseline="0" dirty="0" smtClean="0"/>
              <a:t>How do we live out, or deliver on, this mission?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CA" baseline="0" dirty="0" smtClean="0"/>
              <a:t>What are the major activities things that we do?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CA" baseline="0" dirty="0" smtClean="0"/>
              <a:t>Can we group these activities?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Ask, “What about</a:t>
            </a:r>
            <a:r>
              <a:rPr lang="en-CA" baseline="0" dirty="0" smtClean="0"/>
              <a:t> administration?”</a:t>
            </a:r>
            <a:endParaRPr lang="en-CA" dirty="0" smtClean="0"/>
          </a:p>
          <a:p>
            <a:r>
              <a:rPr lang="en-CA" dirty="0" smtClean="0"/>
              <a:t>ADMINISTRATION is an element to support </a:t>
            </a:r>
            <a:r>
              <a:rPr lang="en-CA" b="1" dirty="0" smtClean="0"/>
              <a:t>all</a:t>
            </a:r>
            <a:r>
              <a:rPr lang="en-CA" dirty="0" smtClean="0"/>
              <a:t> of the ministry that happens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Getting the structure right is important. </a:t>
            </a:r>
          </a:p>
          <a:p>
            <a:endParaRPr lang="en-CA" dirty="0" smtClean="0"/>
          </a:p>
          <a:p>
            <a:r>
              <a:rPr lang="en-CA" dirty="0" smtClean="0"/>
              <a:t>ADMINISTRATION is an element to support all of the ministry that happens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Introduction:</a:t>
            </a:r>
          </a:p>
          <a:p>
            <a:r>
              <a:rPr lang="en-CA" dirty="0" smtClean="0"/>
              <a:t>Refreshments</a:t>
            </a:r>
          </a:p>
          <a:p>
            <a:r>
              <a:rPr lang="en-CA" dirty="0" smtClean="0"/>
              <a:t>Set up – in the round if possible</a:t>
            </a:r>
          </a:p>
          <a:p>
            <a:r>
              <a:rPr lang="en-CA" dirty="0" smtClean="0"/>
              <a:t>Logistics – screen, projector, etc.</a:t>
            </a:r>
          </a:p>
          <a:p>
            <a:endParaRPr lang="en-CA" dirty="0" smtClean="0"/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Integrated Stewardship Plan Update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David Armour, Director of Philanthropy Unit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A9538-1560-4132-BA4D-31EB5C57D63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007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AutoNum type="arabicPeriod"/>
            </a:pPr>
            <a:r>
              <a:rPr lang="en-CA" dirty="0" smtClean="0"/>
              <a:t>Some things will slide evenly into specific</a:t>
            </a:r>
            <a:r>
              <a:rPr lang="en-CA" baseline="0" dirty="0" smtClean="0"/>
              <a:t> ministry areas.</a:t>
            </a:r>
          </a:p>
          <a:p>
            <a:pPr marL="228600" lvl="0" indent="-228600">
              <a:buAutoNum type="arabicPeriod"/>
            </a:pPr>
            <a:r>
              <a:rPr lang="en-CA" baseline="0" dirty="0" smtClean="0"/>
              <a:t>Other things will be divided between ministry areas (e.g., Administration, office expenses)</a:t>
            </a:r>
            <a:br>
              <a:rPr lang="en-CA" baseline="0" dirty="0" smtClean="0"/>
            </a:br>
            <a:r>
              <a:rPr lang="en-CA" baseline="0" dirty="0" smtClean="0"/>
              <a:t>Salaries: </a:t>
            </a:r>
            <a:r>
              <a:rPr lang="en-CA" dirty="0" smtClean="0"/>
              <a:t>Allocate salaries based on the percentages established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HAND OUT BLANK CHART/WORKSHEET?</a:t>
            </a:r>
            <a:endParaRPr lang="en-CA" sz="3800" dirty="0" smtClean="0">
              <a:ea typeface="Calibri"/>
              <a:cs typeface="Times New Roman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CA" dirty="0" smtClean="0"/>
              <a:t>Allocate salaries based on the percentages established</a:t>
            </a:r>
            <a:endParaRPr lang="en-CA" sz="3800" dirty="0" smtClean="0">
              <a:ea typeface="Calibri"/>
              <a:cs typeface="Times New Roman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CA" dirty="0" smtClean="0"/>
              <a:t>Allocate salaries based on the percentages established</a:t>
            </a:r>
            <a:endParaRPr lang="en-CA" sz="3800" dirty="0" smtClean="0">
              <a:ea typeface="Calibri"/>
              <a:cs typeface="Times New Roman"/>
            </a:endParaRP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70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Handout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655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Handout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655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It now has many more applications in the life of the congregation</a:t>
            </a:r>
          </a:p>
          <a:p>
            <a:r>
              <a:rPr lang="en-CA" dirty="0" smtClean="0"/>
              <a:t>Use your imagination!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It now has many more applications in the life of the congregation</a:t>
            </a:r>
          </a:p>
          <a:p>
            <a:r>
              <a:rPr lang="en-CA" dirty="0" smtClean="0"/>
              <a:t>Use your imagination!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8488" lvl="1" eaLnBrk="1" hangingPunct="1"/>
            <a:r>
              <a:rPr lang="en-CA" dirty="0" smtClean="0">
                <a:cs typeface="Times New Roman" pitchFamily="18" charset="0"/>
              </a:rPr>
              <a:t>“Silent” United Church people</a:t>
            </a:r>
          </a:p>
          <a:p>
            <a:pPr marL="598488" lvl="1" eaLnBrk="1" hangingPunct="1"/>
            <a:r>
              <a:rPr lang="en-CA" dirty="0" smtClean="0">
                <a:cs typeface="Times New Roman" pitchFamily="18" charset="0"/>
              </a:rPr>
              <a:t>People who would </a:t>
            </a:r>
            <a:r>
              <a:rPr lang="en-CA" smtClean="0">
                <a:cs typeface="Times New Roman" pitchFamily="18" charset="0"/>
              </a:rPr>
              <a:t>be Tell </a:t>
            </a:r>
            <a:r>
              <a:rPr lang="en-CA" dirty="0" smtClean="0">
                <a:cs typeface="Times New Roman" pitchFamily="18" charset="0"/>
              </a:rPr>
              <a:t>the Story!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73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What does the budget mean?</a:t>
            </a:r>
          </a:p>
          <a:p>
            <a:r>
              <a:rPr lang="en-CA" dirty="0" smtClean="0"/>
              <a:t>Yes, it is the financial situation of the congregation,</a:t>
            </a:r>
            <a:r>
              <a:rPr lang="en-CA" baseline="0" dirty="0" smtClean="0"/>
              <a:t> however, it is also much more.</a:t>
            </a:r>
          </a:p>
          <a:p>
            <a:endParaRPr lang="en-CA" baseline="0" dirty="0" smtClean="0"/>
          </a:p>
          <a:p>
            <a:r>
              <a:rPr lang="en-CA" baseline="0" dirty="0" smtClean="0"/>
              <a:t>Where your treasure is, there your heart will be also.</a:t>
            </a:r>
          </a:p>
          <a:p>
            <a:endParaRPr lang="en-CA" baseline="0" dirty="0" smtClean="0"/>
          </a:p>
          <a:p>
            <a:r>
              <a:rPr lang="en-CA" baseline="0" dirty="0" smtClean="0"/>
              <a:t>The budget describes what we value most.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28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41248" lvl="1" indent="-457200">
              <a:buFont typeface="Wingdings" panose="05000000000000000000" pitchFamily="2" charset="2"/>
              <a:buChar char="v"/>
            </a:pPr>
            <a:r>
              <a:rPr lang="en-CA" sz="3800" dirty="0" smtClean="0"/>
              <a:t>ALL RESOURCES - money, building, infrastructure, programming</a:t>
            </a:r>
          </a:p>
          <a:p>
            <a:pPr lvl="1" indent="0">
              <a:buNone/>
            </a:pPr>
            <a:endParaRPr lang="en-CA" sz="38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55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98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61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http://orleansunitedchurch.com/blog/2012/02/09/narrative-budget/</a:t>
            </a:r>
            <a:endParaRPr lang="en-CA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Handout with financial detail.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4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400" b="1" dirty="0" smtClean="0"/>
              <a:t>Hand out OUC</a:t>
            </a:r>
            <a:r>
              <a:rPr lang="en-CA" sz="1400" b="1" baseline="0" dirty="0" smtClean="0"/>
              <a:t> Stewardship letter</a:t>
            </a:r>
            <a:r>
              <a:rPr lang="en-CA" sz="1400" b="1" dirty="0" smtClean="0"/>
              <a:t>.</a:t>
            </a:r>
          </a:p>
          <a:p>
            <a:r>
              <a:rPr lang="en-CA" sz="1400" b="1" dirty="0" smtClean="0"/>
              <a:t>Using </a:t>
            </a:r>
            <a:r>
              <a:rPr lang="en-CA" sz="1400" b="1" dirty="0" smtClean="0"/>
              <a:t>a dollar</a:t>
            </a:r>
            <a:r>
              <a:rPr lang="en-CA" sz="1400" b="1" baseline="0" dirty="0" smtClean="0"/>
              <a:t> figure out of a hundred aligns an individual’s gift with a ministry more effectively than x cents out of a dollar.</a:t>
            </a:r>
            <a:endParaRPr lang="en-CA" sz="1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6A663-D4D6-4964-943F-931582E9B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7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36B-9D5E-4F6A-8159-28D32F94BACE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GOD'S MISSION, OUR GIFTS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22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03E1-AA70-44C5-82FC-25776C86EA89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8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3AFF-D5DE-45A9-8F10-5BBD8EBFF74F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3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4D8A-4AF4-4B3C-9A04-BEA8E6CC12AB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2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GOD'S MISSION, OUR GIFTS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fld id="{0919B670-774D-47F2-8ABE-53E0D81CE25B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3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59B8-243B-43A7-821B-44E4814957FD}" type="datetime1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1"/>
            </a:lvl1pPr>
          </a:lstStyle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879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107" y="1845734"/>
            <a:ext cx="4901377" cy="402335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715" y="1845735"/>
            <a:ext cx="5059993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D8D0-F9E7-4A83-9AB5-157439CF00E0}" type="datetime1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09" y="1846052"/>
            <a:ext cx="4754880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107" y="2582335"/>
            <a:ext cx="4907382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706" y="1846052"/>
            <a:ext cx="4934988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9715" y="2582334"/>
            <a:ext cx="5063979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B68D-ADF4-4062-AE37-6A0AB864D2FB}" type="datetime1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2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5FFE-F292-4BE2-A9ED-54B1EF8285CA}" type="datetime1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04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BDE3-5475-4F80-ACD8-B07262C94C86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0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26113B-DEE5-406E-847B-C5F1D6D5A755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1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36" y="5037512"/>
            <a:ext cx="10113645" cy="906088"/>
          </a:xfrm>
        </p:spPr>
        <p:txBody>
          <a:bodyPr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8537" y="5867399"/>
            <a:ext cx="10105332" cy="58743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535C-83C5-4304-8D1C-1B95C8807930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6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07" y="1845734"/>
            <a:ext cx="10203573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9CCE28-5054-437E-AAF9-5BB764EB33EE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30" r="27612"/>
          <a:stretch/>
        </p:blipFill>
        <p:spPr>
          <a:xfrm>
            <a:off x="11110244" y="42646"/>
            <a:ext cx="1025088" cy="1584176"/>
          </a:xfrm>
          <a:prstGeom prst="rect">
            <a:avLst/>
          </a:prstGeom>
          <a:ln w="76200">
            <a:solidFill>
              <a:schemeClr val="bg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8134" y="5053311"/>
            <a:ext cx="1081756" cy="1246371"/>
          </a:xfrm>
          <a:prstGeom prst="rect">
            <a:avLst/>
          </a:prstGeom>
          <a:ln w="76200">
            <a:solidFill>
              <a:schemeClr val="bg2"/>
            </a:solidFill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1522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FontTx/>
        <a:buBlip>
          <a:blip r:embed="rId16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sales@united-church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wardshiptoolkit.ca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sz="7200" b="1" dirty="0" smtClean="0"/>
              <a:t>Creating a Narrative Budget</a:t>
            </a:r>
            <a:br>
              <a:rPr lang="en-CA" sz="7200" b="1" dirty="0" smtClean="0"/>
            </a:br>
            <a:r>
              <a:rPr lang="en-CA" sz="6000" b="1" i="1" dirty="0" smtClean="0"/>
              <a:t>Telling the story of your ministry</a:t>
            </a:r>
            <a:endParaRPr lang="en-CA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41060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CA" sz="2000" dirty="0"/>
              <a:t>Paul Sales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CA" sz="2000" dirty="0" smtClean="0"/>
              <a:t>Financial </a:t>
            </a:r>
            <a:r>
              <a:rPr lang="en-CA" sz="2000" dirty="0"/>
              <a:t>Development </a:t>
            </a:r>
            <a:r>
              <a:rPr lang="en-CA" sz="2000" dirty="0" smtClean="0"/>
              <a:t>Officer, Quebec </a:t>
            </a:r>
            <a:r>
              <a:rPr lang="en-CA" sz="2000" dirty="0"/>
              <a:t>and Eastern Ontario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en-CA" sz="2000" cap="none" dirty="0" smtClean="0">
                <a:hlinkClick r:id="rId3"/>
              </a:rPr>
              <a:t>psales@united-church.ca</a:t>
            </a:r>
            <a:r>
              <a:rPr lang="en-CA" sz="2000" cap="none" dirty="0" smtClean="0"/>
              <a:t>	</a:t>
            </a:r>
            <a:r>
              <a:rPr lang="en-CA" sz="2000" dirty="0" smtClean="0"/>
              <a:t>	613-841-9291</a:t>
            </a:r>
            <a:endParaRPr lang="en-CA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4D600-E2CA-4605-BEA9-96FF73735E03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B3A-8875-420F-BEBD-18E4285EAF04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7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CA" sz="6000" b="1" dirty="0" smtClean="0"/>
              <a:t>St. James United Church</a:t>
            </a:r>
            <a:endParaRPr lang="en-CA" sz="6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1858297"/>
            <a:ext cx="3739511" cy="42255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16483" y="1477190"/>
            <a:ext cx="6096000" cy="413959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CA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CA" sz="16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n-CA" sz="3200" dirty="0">
                <a:solidFill>
                  <a:srgbClr val="000000"/>
                </a:solidFill>
                <a:latin typeface="Verdana" panose="020B0604030504040204" pitchFamily="34" charset="0"/>
              </a:rPr>
              <a:t>St James United Church </a:t>
            </a:r>
          </a:p>
          <a:p>
            <a:endParaRPr lang="en-CA" sz="3200" dirty="0">
              <a:latin typeface="Verdana" panose="020B0604030504040204" pitchFamily="34" charset="0"/>
            </a:endParaRPr>
          </a:p>
          <a:p>
            <a:r>
              <a:rPr lang="en-CA" sz="3200" dirty="0">
                <a:latin typeface="Verdana" panose="020B0604030504040204" pitchFamily="34" charset="0"/>
              </a:rPr>
              <a:t> </a:t>
            </a:r>
          </a:p>
          <a:p>
            <a:r>
              <a:rPr lang="en-CA" sz="1050" dirty="0">
                <a:latin typeface="Verdana" panose="020B0604030504040204" pitchFamily="34" charset="0"/>
              </a:rPr>
              <a:t>St James United Church </a:t>
            </a:r>
          </a:p>
          <a:p>
            <a:endParaRPr lang="en-CA" sz="1050" dirty="0">
              <a:latin typeface="Verdana" panose="020B0604030504040204" pitchFamily="34" charset="0"/>
            </a:endParaRPr>
          </a:p>
          <a:p>
            <a:r>
              <a:rPr lang="en-CA" sz="1050" dirty="0">
                <a:latin typeface="Verdana" panose="020B0604030504040204" pitchFamily="34" charset="0"/>
              </a:rPr>
              <a:t> </a:t>
            </a:r>
          </a:p>
          <a:p>
            <a:r>
              <a:rPr lang="en-CA" sz="1050" dirty="0">
                <a:latin typeface="Verdana" panose="020B0604030504040204" pitchFamily="34" charset="0"/>
              </a:rPr>
              <a:t>A Caring Community Sharing Faith </a:t>
            </a:r>
          </a:p>
          <a:p>
            <a:endParaRPr lang="en-CA" sz="1050" dirty="0">
              <a:latin typeface="Verdana" panose="020B0604030504040204" pitchFamily="34" charset="0"/>
            </a:endParaRPr>
          </a:p>
          <a:p>
            <a:r>
              <a:rPr lang="en-CA" sz="1050" dirty="0">
                <a:latin typeface="Verdana" panose="020B0604030504040204" pitchFamily="34" charset="0"/>
              </a:rPr>
              <a:t> </a:t>
            </a:r>
          </a:p>
          <a:p>
            <a:r>
              <a:rPr lang="en-CA" dirty="0">
                <a:latin typeface="Narkisim" panose="020E0502050101010101" pitchFamily="34" charset="-79"/>
              </a:rPr>
              <a:t>MISSION STATEMENT: </a:t>
            </a:r>
          </a:p>
          <a:p>
            <a:r>
              <a:rPr lang="en-CA" dirty="0">
                <a:latin typeface="Narkisim" panose="020E0502050101010101" pitchFamily="34" charset="-79"/>
              </a:rPr>
              <a:t>We faithfully respond to God’s love by encouraging </a:t>
            </a:r>
            <a:r>
              <a:rPr lang="en-CA" dirty="0" smtClean="0">
                <a:latin typeface="Narkisim" panose="020E0502050101010101" pitchFamily="34" charset="-79"/>
              </a:rPr>
              <a:t>others </a:t>
            </a:r>
            <a:r>
              <a:rPr lang="en-CA" dirty="0">
                <a:latin typeface="Narkisim" panose="020E0502050101010101" pitchFamily="34" charset="-79"/>
              </a:rPr>
              <a:t>to know Christ, through worship, service, </a:t>
            </a:r>
          </a:p>
          <a:p>
            <a:r>
              <a:rPr lang="en-CA" dirty="0">
                <a:latin typeface="Narkisim" panose="020E0502050101010101" pitchFamily="34" charset="-79"/>
              </a:rPr>
              <a:t>education and prayer.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48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1476-EBDC-47B3-8665-EDCBB7A339A4}" type="datetime1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lvl="1" indent="-463550">
              <a:lnSpc>
                <a:spcPct val="100000"/>
              </a:lnSpc>
              <a:buNone/>
            </a:pPr>
            <a:r>
              <a:rPr lang="en-CA" sz="3800" dirty="0" smtClean="0"/>
              <a:t>1.	Communicates complex financial information for a broader audience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CF41-3C2F-4FA2-ACBD-ADFD5B6435EE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Benefits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lvl="1" indent="-463550">
              <a:lnSpc>
                <a:spcPct val="100000"/>
              </a:lnSpc>
              <a:buNone/>
            </a:pPr>
            <a:r>
              <a:rPr lang="en-CA" sz="3800" dirty="0" smtClean="0"/>
              <a:t>2.	Links vision, values and ministry with financial priorities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5713-F02B-408E-96CF-B5FFFBFE815A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Benefits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lvl="1" indent="-463550">
              <a:lnSpc>
                <a:spcPct val="100000"/>
              </a:lnSpc>
              <a:buNone/>
            </a:pPr>
            <a:r>
              <a:rPr lang="en-CA" sz="3800" dirty="0" smtClean="0"/>
              <a:t>3.	Helps develop a deeper understanding of stewardship</a:t>
            </a:r>
          </a:p>
          <a:p>
            <a:pPr marL="1195388" lvl="2" indent="-498475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400" dirty="0" smtClean="0"/>
              <a:t>Articulates how funds for management (stewardship) of the building (heating and lights) enable ministry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161F-0C59-4129-927A-1C00FF194C3A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5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Benefits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lvl="1" indent="-463550">
              <a:lnSpc>
                <a:spcPct val="100000"/>
              </a:lnSpc>
              <a:buNone/>
            </a:pPr>
            <a:r>
              <a:rPr lang="en-CA" sz="3800" dirty="0" smtClean="0"/>
              <a:t>4.	Inspires members in their giving as they see how their generous gifts </a:t>
            </a:r>
          </a:p>
          <a:p>
            <a:pPr marL="1311275" lvl="2" indent="-57150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400" dirty="0"/>
              <a:t>M</a:t>
            </a:r>
            <a:r>
              <a:rPr lang="en-CA" sz="3400" dirty="0" smtClean="0"/>
              <a:t>ake a difference</a:t>
            </a:r>
          </a:p>
          <a:p>
            <a:pPr marL="1311275" lvl="2" indent="-57150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400" dirty="0" smtClean="0"/>
              <a:t>Change lives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D87-5868-4A44-9D41-B4FDBEEDE224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Benefits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lvl="1" indent="-463550">
              <a:lnSpc>
                <a:spcPct val="100000"/>
              </a:lnSpc>
              <a:buNone/>
            </a:pPr>
            <a:r>
              <a:rPr lang="en-CA" sz="3800" dirty="0" smtClean="0"/>
              <a:t>5.	Knowing the impact on need, members are more likely to:</a:t>
            </a:r>
          </a:p>
          <a:p>
            <a:pPr marL="1255713" lvl="2" indent="-57150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400" dirty="0" smtClean="0"/>
              <a:t>Discuss those needs more deeply</a:t>
            </a:r>
          </a:p>
          <a:p>
            <a:pPr marL="1255713" lvl="2" indent="-57150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400" dirty="0" smtClean="0"/>
              <a:t>Tell others about the work of the congregation</a:t>
            </a:r>
          </a:p>
          <a:p>
            <a:pPr marL="1255713" lvl="2" indent="-57150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400" dirty="0" smtClean="0"/>
              <a:t>See their own stewardship as an expression of their faith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D068-4A76-41CA-8558-0F2B4B7568C5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Putting it Together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2037-A4B2-4756-A2E9-998DE017C7CC}" type="datetime1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1.	Identify Your Ministry Areas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lvl="1" indent="22225">
              <a:lnSpc>
                <a:spcPct val="100000"/>
              </a:lnSpc>
              <a:buNone/>
            </a:pPr>
            <a:r>
              <a:rPr lang="en-CA" sz="3800" dirty="0" smtClean="0"/>
              <a:t>Segregate your ministry into categories </a:t>
            </a:r>
            <a:br>
              <a:rPr lang="en-CA" sz="3800" dirty="0" smtClean="0"/>
            </a:br>
            <a:r>
              <a:rPr lang="en-CA" sz="3800" dirty="0" smtClean="0"/>
              <a:t>that link back to </a:t>
            </a:r>
          </a:p>
          <a:p>
            <a:pPr marL="749300" lvl="1" indent="-571500">
              <a:lnSpc>
                <a:spcPct val="100000"/>
              </a:lnSpc>
            </a:pPr>
            <a:r>
              <a:rPr lang="en-CA" sz="3800" i="1" dirty="0" smtClean="0"/>
              <a:t>A New Creed </a:t>
            </a:r>
            <a:r>
              <a:rPr lang="en-CA" sz="3800" dirty="0" smtClean="0"/>
              <a:t>and/or </a:t>
            </a:r>
          </a:p>
          <a:p>
            <a:pPr marL="749300" lvl="1" indent="-571500">
              <a:lnSpc>
                <a:spcPct val="100000"/>
              </a:lnSpc>
            </a:pPr>
            <a:r>
              <a:rPr lang="en-CA" sz="3800" dirty="0" smtClean="0"/>
              <a:t>Your Mission</a:t>
            </a:r>
            <a:endParaRPr lang="en-CA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5C5C-42EA-4393-A651-0EF535514EE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Examples: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6125" lvl="1" indent="-568325" defTabSz="254000">
              <a:lnSpc>
                <a:spcPct val="100000"/>
              </a:lnSpc>
              <a:buFont typeface="+mj-lt"/>
              <a:buAutoNum type="arabicPeriod"/>
            </a:pPr>
            <a:r>
              <a:rPr lang="en-CA" sz="3800" dirty="0"/>
              <a:t>	</a:t>
            </a:r>
            <a:r>
              <a:rPr lang="en-CA" sz="3600" dirty="0" smtClean="0"/>
              <a:t>Worship</a:t>
            </a:r>
          </a:p>
          <a:p>
            <a:pPr marL="746125" lvl="1" indent="-568325" defTabSz="254000">
              <a:lnSpc>
                <a:spcPct val="100000"/>
              </a:lnSpc>
              <a:buFont typeface="+mj-lt"/>
              <a:buAutoNum type="arabicPeriod"/>
            </a:pPr>
            <a:r>
              <a:rPr lang="en-CA" sz="3600" dirty="0"/>
              <a:t>	</a:t>
            </a:r>
            <a:r>
              <a:rPr lang="en-CA" sz="3600" dirty="0" smtClean="0"/>
              <a:t>Christian Development</a:t>
            </a:r>
          </a:p>
          <a:p>
            <a:pPr marL="746125" lvl="1" indent="-568325" defTabSz="254000">
              <a:lnSpc>
                <a:spcPct val="100000"/>
              </a:lnSpc>
              <a:buFont typeface="+mj-lt"/>
              <a:buAutoNum type="arabicPeriod"/>
            </a:pPr>
            <a:r>
              <a:rPr lang="en-CA" sz="3600" dirty="0"/>
              <a:t>	</a:t>
            </a:r>
            <a:r>
              <a:rPr lang="en-CA" sz="3600" dirty="0" smtClean="0"/>
              <a:t>Pastoral Care </a:t>
            </a:r>
          </a:p>
          <a:p>
            <a:pPr marL="746125" lvl="1" indent="-568325" defTabSz="254000">
              <a:lnSpc>
                <a:spcPct val="100000"/>
              </a:lnSpc>
              <a:buFont typeface="+mj-lt"/>
              <a:buAutoNum type="arabicPeriod"/>
            </a:pPr>
            <a:r>
              <a:rPr lang="en-CA" sz="3600" dirty="0" smtClean="0"/>
              <a:t>Outreach &amp; Community Presence (including </a:t>
            </a:r>
            <a:r>
              <a:rPr lang="en-CA" sz="3600" i="1" dirty="0" smtClean="0"/>
              <a:t>Mission and Service</a:t>
            </a:r>
            <a:r>
              <a:rPr lang="en-CA" sz="3600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5C5C-42EA-4393-A651-0EF535514EE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CA" sz="4000" dirty="0" smtClean="0"/>
              <a:t>Definition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CA" sz="4000" dirty="0" smtClean="0"/>
              <a:t>Examples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CA" sz="4000" dirty="0" smtClean="0"/>
              <a:t>Benefits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en-CA" sz="4000" dirty="0" smtClean="0">
                <a:solidFill>
                  <a:schemeClr val="tx1"/>
                </a:solidFill>
              </a:rPr>
              <a:t>Putting It Together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CA" sz="4000" dirty="0" smtClean="0">
                <a:solidFill>
                  <a:schemeClr val="tx1"/>
                </a:solidFill>
              </a:rPr>
              <a:t>Going Forward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CA" sz="4000" dirty="0" smtClean="0">
                <a:solidFill>
                  <a:schemeClr val="tx1"/>
                </a:solidFill>
              </a:rPr>
              <a:t>Questions</a:t>
            </a:r>
            <a:endParaRPr lang="en-CA" sz="4000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B657-7F5F-4C68-8C45-7D84EE6B83BD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GOD'S MISSION, OUR GIFTS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5082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2.	Budget &amp; Time Allocations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8975" lvl="1" indent="-463550">
              <a:lnSpc>
                <a:spcPct val="100000"/>
              </a:lnSpc>
              <a:buAutoNum type="arabicPeriod"/>
            </a:pPr>
            <a:r>
              <a:rPr lang="en-CA" sz="3600" dirty="0" smtClean="0"/>
              <a:t>Review line item budget, group items into the identified ministry areas.</a:t>
            </a:r>
          </a:p>
          <a:p>
            <a:pPr marL="688975" indent="-460375">
              <a:buAutoNum type="arabicPeriod" startAt="2"/>
            </a:pPr>
            <a:r>
              <a:rPr lang="en-CA" sz="3600" dirty="0" smtClean="0"/>
              <a:t>Create a spreadsheet with ministry areas.</a:t>
            </a:r>
          </a:p>
          <a:p>
            <a:pPr marL="688975" indent="-460375">
              <a:buAutoNum type="arabicPeriod" startAt="2"/>
            </a:pPr>
            <a:r>
              <a:rPr lang="en-CA" sz="3600" dirty="0" smtClean="0"/>
              <a:t>Ask </a:t>
            </a:r>
            <a:r>
              <a:rPr lang="en-CA" sz="3600" dirty="0"/>
              <a:t>all staff and lay leaders to allocate their time for a two-week period</a:t>
            </a:r>
            <a:r>
              <a:rPr lang="en-CA" sz="3600" dirty="0" smtClean="0"/>
              <a:t>.</a:t>
            </a:r>
          </a:p>
          <a:p>
            <a:pPr marL="968375" lvl="1" indent="-742950">
              <a:lnSpc>
                <a:spcPct val="100000"/>
              </a:lnSpc>
              <a:buAutoNum type="arabicPeriod"/>
            </a:pPr>
            <a:endParaRPr lang="en-CA" sz="3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77-A4F5-4405-8970-2106610233EE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Budget Allocation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8975" indent="-460375">
              <a:buNone/>
            </a:pPr>
            <a:r>
              <a:rPr lang="en-CA" sz="3800" dirty="0" smtClean="0"/>
              <a:t>4.	Pro-rate all operational costs to ministry areas.</a:t>
            </a:r>
          </a:p>
          <a:p>
            <a:pPr marL="688975" indent="-463550">
              <a:buClr>
                <a:schemeClr val="accent1"/>
              </a:buClr>
              <a:buNone/>
            </a:pPr>
            <a:r>
              <a:rPr lang="en-CA" sz="3600" dirty="0" smtClean="0"/>
              <a:t>5.	Examine </a:t>
            </a:r>
            <a:r>
              <a:rPr lang="en-CA" sz="3600" dirty="0"/>
              <a:t>building usage for past year </a:t>
            </a:r>
            <a:br>
              <a:rPr lang="en-CA" sz="3600" dirty="0"/>
            </a:br>
            <a:r>
              <a:rPr lang="en-CA" sz="3600" dirty="0"/>
              <a:t>to </a:t>
            </a:r>
            <a:r>
              <a:rPr lang="en-CA" sz="3600" dirty="0" smtClean="0"/>
              <a:t>allocate costs to </a:t>
            </a:r>
            <a:r>
              <a:rPr lang="en-CA" sz="3600" dirty="0"/>
              <a:t>ministry areas.	</a:t>
            </a:r>
            <a:r>
              <a:rPr lang="en-CA" sz="3400" dirty="0" smtClean="0"/>
              <a:t>	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77-A4F5-4405-8970-2106610233EE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Time &amp; Talent Allocation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8975" lvl="1" indent="-463550">
              <a:lnSpc>
                <a:spcPct val="100000"/>
              </a:lnSpc>
              <a:buNone/>
            </a:pPr>
            <a:r>
              <a:rPr lang="en-CA" sz="3800" dirty="0"/>
              <a:t>Track the gift of time</a:t>
            </a:r>
          </a:p>
          <a:p>
            <a:pPr marL="1139825" lvl="2" indent="-45085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400" dirty="0"/>
              <a:t>Volunteer </a:t>
            </a:r>
            <a:r>
              <a:rPr lang="en-CA" sz="3400" dirty="0" smtClean="0"/>
              <a:t>hours </a:t>
            </a:r>
            <a:r>
              <a:rPr lang="en-CA" sz="3400" dirty="0"/>
              <a:t>and </a:t>
            </a:r>
            <a:r>
              <a:rPr lang="en-CA" sz="3400" dirty="0" smtClean="0"/>
              <a:t>their impact</a:t>
            </a:r>
            <a:endParaRPr lang="en-CA" sz="3400" dirty="0"/>
          </a:p>
          <a:p>
            <a:pPr marL="688975" indent="-463550">
              <a:buClr>
                <a:schemeClr val="accent1"/>
              </a:buClr>
              <a:buNone/>
            </a:pPr>
            <a:r>
              <a:rPr lang="en-CA" sz="3400" dirty="0" smtClean="0"/>
              <a:t>	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F1877-A4F5-4405-8970-2106610233EE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Budget &amp; Time Allocations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8975" lvl="1" indent="-460375">
              <a:lnSpc>
                <a:spcPct val="100000"/>
              </a:lnSpc>
              <a:buNone/>
            </a:pPr>
            <a:r>
              <a:rPr lang="en-CA" sz="3600" dirty="0" smtClean="0"/>
              <a:t>Remember: </a:t>
            </a:r>
          </a:p>
          <a:p>
            <a:pPr marL="800100" lvl="1" indent="-571500">
              <a:lnSpc>
                <a:spcPct val="100000"/>
              </a:lnSpc>
            </a:pPr>
            <a:r>
              <a:rPr lang="en-CA" sz="3600" dirty="0" smtClean="0"/>
              <a:t>Only broad accuracy within categories is important.</a:t>
            </a:r>
          </a:p>
          <a:p>
            <a:pPr marL="800100" lvl="1" indent="-571500">
              <a:lnSpc>
                <a:spcPct val="100000"/>
              </a:lnSpc>
            </a:pPr>
            <a:r>
              <a:rPr lang="en-CA" sz="3600" dirty="0" smtClean="0"/>
              <a:t>The story is the focus.</a:t>
            </a:r>
          </a:p>
          <a:p>
            <a:pPr marL="800100" lvl="1" indent="-571500">
              <a:lnSpc>
                <a:spcPct val="100000"/>
              </a:lnSpc>
            </a:pPr>
            <a:r>
              <a:rPr lang="en-CA" sz="3600" dirty="0" smtClean="0"/>
              <a:t>Numbers are a key supporting player.</a:t>
            </a:r>
          </a:p>
          <a:p>
            <a:pPr marL="688975" lvl="1" indent="-460375">
              <a:lnSpc>
                <a:spcPct val="100000"/>
              </a:lnSpc>
              <a:buNone/>
            </a:pPr>
            <a:endParaRPr lang="en-CA" sz="3800" dirty="0"/>
          </a:p>
          <a:p>
            <a:pPr marL="688975" lvl="1" indent="-460375">
              <a:lnSpc>
                <a:spcPct val="100000"/>
              </a:lnSpc>
              <a:buNone/>
            </a:pPr>
            <a:endParaRPr lang="en-CA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A87-9D63-4A01-9648-A5AA5C4EFAAF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3.	Create the Narrative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lvl="1" indent="0">
              <a:lnSpc>
                <a:spcPct val="100000"/>
              </a:lnSpc>
              <a:buNone/>
            </a:pPr>
            <a:r>
              <a:rPr lang="en-CA" sz="3600" dirty="0" smtClean="0"/>
              <a:t>For each ministry area:</a:t>
            </a:r>
          </a:p>
          <a:p>
            <a:pPr marL="688975" lvl="1" indent="-463550">
              <a:lnSpc>
                <a:spcPct val="100000"/>
              </a:lnSpc>
              <a:buNone/>
            </a:pPr>
            <a:r>
              <a:rPr lang="en-CA" sz="3600" dirty="0" smtClean="0"/>
              <a:t>1.	Tell the story.</a:t>
            </a:r>
          </a:p>
          <a:p>
            <a:pPr marL="633413" lvl="1" indent="-407988">
              <a:lnSpc>
                <a:spcPct val="100000"/>
              </a:lnSpc>
              <a:buNone/>
            </a:pPr>
            <a:r>
              <a:rPr lang="en-CA" sz="3600" dirty="0" smtClean="0"/>
              <a:t>2.	Quantify results.</a:t>
            </a:r>
          </a:p>
          <a:p>
            <a:pPr marL="1247775" lvl="1" indent="-57150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600" dirty="0" smtClean="0"/>
              <a:t>Programs in place; People served</a:t>
            </a:r>
          </a:p>
          <a:p>
            <a:pPr marL="688975" lvl="1" indent="-463550">
              <a:lnSpc>
                <a:spcPct val="100000"/>
              </a:lnSpc>
              <a:buNone/>
            </a:pPr>
            <a:r>
              <a:rPr lang="en-CA" sz="3600" dirty="0" smtClean="0"/>
              <a:t>3.	Use anecdotes / quotes / testimonials / scripture</a:t>
            </a:r>
            <a:endParaRPr lang="en-CA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D32C-AE1E-4130-8742-487DF7595566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Create the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107" y="1845734"/>
            <a:ext cx="10203573" cy="3227711"/>
          </a:xfrm>
        </p:spPr>
        <p:txBody>
          <a:bodyPr>
            <a:normAutofit/>
          </a:bodyPr>
          <a:lstStyle/>
          <a:p>
            <a:pPr marL="688975" lvl="1" indent="-463550">
              <a:lnSpc>
                <a:spcPct val="100000"/>
              </a:lnSpc>
              <a:buNone/>
            </a:pPr>
            <a:r>
              <a:rPr lang="en-CA" sz="3600" dirty="0" smtClean="0">
                <a:ea typeface="Calibri"/>
                <a:cs typeface="Times New Roman"/>
              </a:rPr>
              <a:t>5.	Include </a:t>
            </a:r>
            <a:r>
              <a:rPr lang="en-CA" sz="3600" dirty="0">
                <a:ea typeface="Calibri"/>
                <a:cs typeface="Times New Roman"/>
              </a:rPr>
              <a:t>photographs </a:t>
            </a:r>
            <a:endParaRPr lang="en-CA" sz="3600" dirty="0" smtClean="0">
              <a:ea typeface="Calibri"/>
              <a:cs typeface="Times New Roman"/>
            </a:endParaRPr>
          </a:p>
          <a:p>
            <a:pPr marL="1139825" lvl="1" indent="-46355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600" dirty="0" smtClean="0">
                <a:ea typeface="Calibri"/>
                <a:cs typeface="Times New Roman"/>
              </a:rPr>
              <a:t>With </a:t>
            </a:r>
            <a:r>
              <a:rPr lang="en-CA" sz="3600" dirty="0">
                <a:ea typeface="Calibri"/>
                <a:cs typeface="Times New Roman"/>
              </a:rPr>
              <a:t>people, whenever possible – with permission</a:t>
            </a:r>
            <a:endParaRPr lang="en-CA" sz="3600" dirty="0" smtClean="0">
              <a:ea typeface="Calibri"/>
              <a:cs typeface="Times New Roman"/>
            </a:endParaRPr>
          </a:p>
          <a:p>
            <a:pPr marL="1139825" lvl="1" indent="-463550">
              <a:lnSpc>
                <a:spcPct val="100000"/>
              </a:lnSpc>
              <a:buFont typeface="Wingdings" pitchFamily="2" charset="2"/>
              <a:buChar char="ü"/>
            </a:pPr>
            <a:r>
              <a:rPr lang="en-CA" sz="3600" dirty="0" smtClean="0">
                <a:ea typeface="Calibri"/>
                <a:cs typeface="Times New Roman"/>
              </a:rPr>
              <a:t>Avoid empty buildings)</a:t>
            </a:r>
            <a:endParaRPr lang="en-CA" sz="3600" dirty="0">
              <a:ea typeface="Calibri"/>
              <a:cs typeface="Times New Roman"/>
            </a:endParaRPr>
          </a:p>
          <a:p>
            <a:pPr marL="688975" lvl="1" indent="-463550">
              <a:lnSpc>
                <a:spcPct val="100000"/>
              </a:lnSpc>
              <a:buNone/>
            </a:pPr>
            <a:r>
              <a:rPr lang="en-CA" sz="3600" dirty="0" smtClean="0">
                <a:ea typeface="Calibri"/>
                <a:cs typeface="Times New Roman"/>
              </a:rPr>
              <a:t>6.	Use </a:t>
            </a:r>
            <a:r>
              <a:rPr lang="en-CA" sz="3600" dirty="0">
                <a:ea typeface="Calibri"/>
                <a:cs typeface="Times New Roman"/>
              </a:rPr>
              <a:t>visuals – pie </a:t>
            </a:r>
            <a:r>
              <a:rPr lang="en-CA" sz="3600" dirty="0" smtClean="0">
                <a:ea typeface="Calibri"/>
                <a:cs typeface="Times New Roman"/>
              </a:rPr>
              <a:t>charts, etc.</a:t>
            </a:r>
            <a:endParaRPr lang="en-CA" sz="3600" dirty="0">
              <a:ea typeface="Calibri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D32C-AE1E-4130-8742-487DF7595566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5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4.	Use It!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7800" lvl="1" indent="0">
              <a:lnSpc>
                <a:spcPct val="100000"/>
              </a:lnSpc>
              <a:buNone/>
            </a:pPr>
            <a:r>
              <a:rPr lang="en-CA" sz="3900" b="1" dirty="0" smtClean="0">
                <a:solidFill>
                  <a:schemeClr val="tx1"/>
                </a:solidFill>
              </a:rPr>
              <a:t>INTERNALLY</a:t>
            </a:r>
          </a:p>
          <a:p>
            <a:pPr marL="688975" lvl="1" indent="-463550">
              <a:lnSpc>
                <a:spcPct val="100000"/>
              </a:lnSpc>
              <a:buFont typeface="+mj-lt"/>
              <a:buAutoNum type="arabicPeriod"/>
            </a:pPr>
            <a:r>
              <a:rPr lang="en-CA" sz="3900" dirty="0" smtClean="0"/>
              <a:t>In the annual report – along with financial statements</a:t>
            </a:r>
          </a:p>
          <a:p>
            <a:pPr marL="688975" lvl="1" indent="-463550">
              <a:lnSpc>
                <a:spcPct val="100000"/>
              </a:lnSpc>
              <a:buFont typeface="Calibri" pitchFamily="34" charset="0"/>
              <a:buAutoNum type="arabicPeriod"/>
            </a:pPr>
            <a:r>
              <a:rPr lang="en-CA" sz="3900" dirty="0" smtClean="0"/>
              <a:t>Highlight ministries – one a month; one a week building up to AGM; prepare bulletin insert on each ministry area</a:t>
            </a:r>
          </a:p>
          <a:p>
            <a:pPr marL="688975" lvl="1" indent="-463550">
              <a:lnSpc>
                <a:spcPct val="100000"/>
              </a:lnSpc>
              <a:buFont typeface="Calibri" pitchFamily="34" charset="0"/>
              <a:buAutoNum type="arabicPeriod"/>
            </a:pPr>
            <a:r>
              <a:rPr lang="en-CA" sz="3900" dirty="0" smtClean="0"/>
              <a:t>Board </a:t>
            </a:r>
            <a:r>
              <a:rPr lang="en-CA" sz="3900" dirty="0"/>
              <a:t>Meeting agenda – use the topic areas </a:t>
            </a:r>
            <a:r>
              <a:rPr lang="en-CA" sz="3900" dirty="0" smtClean="0"/>
              <a:t>to drive the meeting agenda</a:t>
            </a:r>
          </a:p>
          <a:p>
            <a:pPr marL="177800" lvl="1" indent="0">
              <a:lnSpc>
                <a:spcPct val="100000"/>
              </a:lnSpc>
              <a:buNone/>
            </a:pPr>
            <a:endParaRPr lang="en-CA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B8E-3561-4EC1-B02A-F4A80F088943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Use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8975" lvl="1" indent="-463550">
              <a:lnSpc>
                <a:spcPct val="100000"/>
              </a:lnSpc>
              <a:buFont typeface="+mj-lt"/>
              <a:buAutoNum type="arabicPeriod" startAt="4"/>
            </a:pPr>
            <a:r>
              <a:rPr lang="en-CA" sz="3600" dirty="0" smtClean="0"/>
              <a:t>Part of a new member package</a:t>
            </a:r>
          </a:p>
          <a:p>
            <a:pPr marL="688975" lvl="1" indent="-463550">
              <a:lnSpc>
                <a:spcPct val="100000"/>
              </a:lnSpc>
              <a:buFont typeface="Calibri" pitchFamily="34" charset="0"/>
              <a:buAutoNum type="arabicPeriod" startAt="4"/>
            </a:pPr>
            <a:r>
              <a:rPr lang="en-CA" sz="3600" dirty="0" smtClean="0"/>
              <a:t>Create a children’s edition of the narrative budget</a:t>
            </a:r>
          </a:p>
          <a:p>
            <a:pPr marL="688975" lvl="1" indent="-463550">
              <a:lnSpc>
                <a:spcPct val="100000"/>
              </a:lnSpc>
              <a:buFont typeface="Calibri" pitchFamily="34" charset="0"/>
              <a:buAutoNum type="arabicPeriod" startAt="4"/>
            </a:pPr>
            <a:r>
              <a:rPr lang="en-CA" sz="3600" dirty="0" smtClean="0"/>
              <a:t>Planning </a:t>
            </a:r>
            <a:r>
              <a:rPr lang="en-CA" sz="3600" dirty="0"/>
              <a:t>tool and </a:t>
            </a:r>
            <a:r>
              <a:rPr lang="en-CA" sz="3600" dirty="0" smtClean="0"/>
              <a:t>evaluation: </a:t>
            </a:r>
          </a:p>
          <a:p>
            <a:pPr marL="1345565" lvl="4" indent="-571500">
              <a:lnSpc>
                <a:spcPct val="100000"/>
              </a:lnSpc>
            </a:pPr>
            <a:r>
              <a:rPr lang="en-CA" sz="3600" dirty="0"/>
              <a:t>A</a:t>
            </a:r>
            <a:r>
              <a:rPr lang="en-CA" sz="3600" dirty="0" smtClean="0"/>
              <a:t>re </a:t>
            </a:r>
            <a:r>
              <a:rPr lang="en-CA" sz="3600" dirty="0"/>
              <a:t>we happy with the focus of our </a:t>
            </a:r>
            <a:r>
              <a:rPr lang="en-CA" sz="3600" dirty="0" smtClean="0"/>
              <a:t>mission?</a:t>
            </a:r>
          </a:p>
          <a:p>
            <a:pPr marL="1345565" lvl="4" indent="-571500">
              <a:lnSpc>
                <a:spcPct val="100000"/>
              </a:lnSpc>
            </a:pPr>
            <a:r>
              <a:rPr lang="en-CA" sz="3600" dirty="0" smtClean="0"/>
              <a:t>What is the theology of this budget?</a:t>
            </a:r>
          </a:p>
          <a:p>
            <a:pPr marL="1345565" lvl="4" indent="-571500">
              <a:lnSpc>
                <a:spcPct val="100000"/>
              </a:lnSpc>
            </a:pPr>
            <a:r>
              <a:rPr lang="en-CA" sz="3600" dirty="0" smtClean="0"/>
              <a:t>Is our vision supported by our budget?</a:t>
            </a:r>
            <a:endParaRPr lang="en-CA" sz="3600" dirty="0"/>
          </a:p>
          <a:p>
            <a:pPr marL="177800" lvl="1" indent="0">
              <a:lnSpc>
                <a:spcPct val="100000"/>
              </a:lnSpc>
              <a:buNone/>
            </a:pPr>
            <a:endParaRPr lang="en-CA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E5B8E-3561-4EC1-B02A-F4A80F088943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Use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7800" lvl="1" indent="0">
              <a:lnSpc>
                <a:spcPct val="100000"/>
              </a:lnSpc>
              <a:buNone/>
            </a:pPr>
            <a:r>
              <a:rPr lang="en-CA" sz="3900" b="1" dirty="0" smtClean="0">
                <a:solidFill>
                  <a:schemeClr val="tx1"/>
                </a:solidFill>
              </a:rPr>
              <a:t>EXTERNALLY</a:t>
            </a:r>
          </a:p>
          <a:p>
            <a:pPr marL="920750" lvl="1" indent="-742950">
              <a:lnSpc>
                <a:spcPct val="100000"/>
              </a:lnSpc>
              <a:buFont typeface="Calibri" pitchFamily="34" charset="0"/>
              <a:buAutoNum type="arabicPeriod"/>
            </a:pPr>
            <a:r>
              <a:rPr lang="en-CA" sz="3900" dirty="0" smtClean="0"/>
              <a:t>On </a:t>
            </a:r>
            <a:r>
              <a:rPr lang="en-CA" sz="3900" dirty="0"/>
              <a:t>website; </a:t>
            </a:r>
            <a:r>
              <a:rPr lang="en-CA" sz="3900" dirty="0" smtClean="0"/>
              <a:t>blogs</a:t>
            </a:r>
            <a:r>
              <a:rPr lang="en-CA" sz="3900" dirty="0"/>
              <a:t>; social media</a:t>
            </a:r>
          </a:p>
          <a:p>
            <a:pPr marL="920750" lvl="1" indent="-742950">
              <a:lnSpc>
                <a:spcPct val="100000"/>
              </a:lnSpc>
              <a:buAutoNum type="arabicPeriod"/>
            </a:pPr>
            <a:r>
              <a:rPr lang="en-CA" sz="3900" dirty="0" smtClean="0"/>
              <a:t>Grant applications</a:t>
            </a:r>
          </a:p>
          <a:p>
            <a:pPr marL="920750" lvl="1" indent="-742950">
              <a:lnSpc>
                <a:spcPct val="100000"/>
              </a:lnSpc>
              <a:buAutoNum type="arabicPeriod"/>
            </a:pPr>
            <a:r>
              <a:rPr lang="en-CA" sz="3900" dirty="0" smtClean="0"/>
              <a:t>Outreach with the wider community</a:t>
            </a:r>
          </a:p>
          <a:p>
            <a:pPr marL="1636702" lvl="5" indent="-742950">
              <a:lnSpc>
                <a:spcPct val="100000"/>
              </a:lnSpc>
            </a:pPr>
            <a:r>
              <a:rPr lang="en-CA" sz="3500" dirty="0" smtClean="0">
                <a:cs typeface="Times New Roman" pitchFamily="18" charset="0"/>
              </a:rPr>
              <a:t>Tell your congregation’s story</a:t>
            </a:r>
          </a:p>
          <a:p>
            <a:pPr marL="1636702" lvl="5" indent="-742950">
              <a:lnSpc>
                <a:spcPct val="100000"/>
              </a:lnSpc>
            </a:pPr>
            <a:r>
              <a:rPr lang="en-CA" sz="3500" dirty="0" smtClean="0">
                <a:cs typeface="Times New Roman" pitchFamily="18" charset="0"/>
              </a:rPr>
              <a:t>Emphasize </a:t>
            </a:r>
            <a:r>
              <a:rPr lang="en-CA" sz="3500" dirty="0">
                <a:cs typeface="Times New Roman" pitchFamily="18" charset="0"/>
              </a:rPr>
              <a:t>United </a:t>
            </a:r>
            <a:r>
              <a:rPr lang="en-CA" sz="3500" dirty="0" smtClean="0">
                <a:cs typeface="Times New Roman" pitchFamily="18" charset="0"/>
              </a:rPr>
              <a:t>Church </a:t>
            </a:r>
            <a:r>
              <a:rPr lang="en-CA" sz="3500" dirty="0">
                <a:cs typeface="Times New Roman" pitchFamily="18" charset="0"/>
              </a:rPr>
              <a:t>positions and actions in social justice, equity and </a:t>
            </a:r>
            <a:r>
              <a:rPr lang="en-CA" sz="3500" dirty="0" smtClean="0">
                <a:cs typeface="Times New Roman" pitchFamily="18" charset="0"/>
              </a:rPr>
              <a:t>the environment.</a:t>
            </a:r>
            <a:endParaRPr lang="en-CA" sz="3500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80F0-48E3-4F31-AE0E-8BEEEE52954C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Going Forward	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68375" lvl="1" indent="-742950">
              <a:lnSpc>
                <a:spcPct val="100000"/>
              </a:lnSpc>
              <a:buFont typeface="+mj-lt"/>
              <a:buAutoNum type="arabicPeriod"/>
            </a:pPr>
            <a:r>
              <a:rPr lang="en-CA" sz="3600" dirty="0" smtClean="0"/>
              <a:t>First year involves the most work. Keep records!</a:t>
            </a:r>
          </a:p>
          <a:p>
            <a:pPr marL="968375" lvl="1" indent="-742950">
              <a:lnSpc>
                <a:spcPct val="100000"/>
              </a:lnSpc>
              <a:buFont typeface="+mj-lt"/>
              <a:buAutoNum type="arabicPeriod" startAt="2"/>
            </a:pPr>
            <a:r>
              <a:rPr lang="en-CA" sz="3600" dirty="0" smtClean="0"/>
              <a:t>Each year you improve it.</a:t>
            </a:r>
          </a:p>
          <a:p>
            <a:pPr marL="968375" lvl="1" indent="-742950">
              <a:lnSpc>
                <a:spcPct val="100000"/>
              </a:lnSpc>
              <a:buFont typeface="+mj-lt"/>
              <a:buAutoNum type="arabicPeriod" startAt="2"/>
            </a:pPr>
            <a:r>
              <a:rPr lang="en-CA" sz="3600" dirty="0" smtClean="0"/>
              <a:t>Look for resources at: </a:t>
            </a:r>
          </a:p>
          <a:p>
            <a:pPr marL="225425" lvl="1" indent="0" algn="ctr">
              <a:lnSpc>
                <a:spcPct val="100000"/>
              </a:lnSpc>
              <a:buNone/>
            </a:pPr>
            <a:r>
              <a:rPr lang="en-CA" sz="4000" b="1" dirty="0" smtClean="0">
                <a:hlinkClick r:id="rId3"/>
              </a:rPr>
              <a:t>www.stewardshiptoolkit.ca</a:t>
            </a:r>
            <a:endParaRPr lang="en-CA" sz="4000" dirty="0" smtClean="0"/>
          </a:p>
          <a:p>
            <a:pPr marL="920750" lvl="1" indent="-742950">
              <a:lnSpc>
                <a:spcPct val="100000"/>
              </a:lnSpc>
              <a:buAutoNum type="arabicPeriod" startAt="2"/>
            </a:pPr>
            <a:endParaRPr lang="en-CA" sz="3800" dirty="0">
              <a:ea typeface="Calibri"/>
              <a:cs typeface="Times New Roman"/>
            </a:endParaRPr>
          </a:p>
          <a:p>
            <a:pPr marL="520700" lvl="1" indent="-342900">
              <a:lnSpc>
                <a:spcPct val="100000"/>
              </a:lnSpc>
              <a:buAutoNum type="arabicPeriod" startAt="2"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F1E-D88D-4F16-ACFB-C2D51E789D5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2E8C-2367-414A-A631-A1DC16A65B2D}" type="datetime1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GOD'S MISSION, OUR GIFTS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CBF5D-E33E-4EE1-9087-F905C0239552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C:\Users\Paul\Documents\Gift Planning\Narrative Budgets\Two%20Kinds%20of%20Budgets%20%2022%20Ap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5" y="0"/>
            <a:ext cx="100208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33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A Narrative Budget …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3800" dirty="0" smtClean="0"/>
              <a:t>Tells the sacred story of the congregation:</a:t>
            </a:r>
          </a:p>
          <a:p>
            <a:pPr marL="955548" lvl="1" indent="-571500">
              <a:buFont typeface="Wingdings" pitchFamily="2" charset="2"/>
              <a:buChar char="ü"/>
            </a:pPr>
            <a:r>
              <a:rPr lang="en-CA" sz="3200" dirty="0" smtClean="0"/>
              <a:t>Integrates vision, people and </a:t>
            </a:r>
            <a:r>
              <a:rPr lang="en-CA" sz="3200" b="1" dirty="0" smtClean="0"/>
              <a:t>all</a:t>
            </a:r>
            <a:r>
              <a:rPr lang="en-CA" sz="3200" dirty="0" smtClean="0"/>
              <a:t> resources </a:t>
            </a:r>
          </a:p>
          <a:p>
            <a:pPr marL="955548" lvl="1" indent="-571500">
              <a:buFont typeface="Wingdings" pitchFamily="2" charset="2"/>
              <a:buChar char="ü"/>
            </a:pPr>
            <a:r>
              <a:rPr lang="en-CA" sz="3200" dirty="0" smtClean="0"/>
              <a:t>Transforms </a:t>
            </a:r>
            <a:r>
              <a:rPr lang="en-CA" sz="3200" dirty="0"/>
              <a:t>dollar figures into the story of mission and ministry</a:t>
            </a:r>
          </a:p>
          <a:p>
            <a:pPr marL="955548" lvl="1" indent="-571500">
              <a:buFont typeface="Wingdings" pitchFamily="2" charset="2"/>
              <a:buChar char="ü"/>
            </a:pPr>
            <a:r>
              <a:rPr lang="en-CA" sz="3200" dirty="0" smtClean="0"/>
              <a:t>Focuses on the ‘</a:t>
            </a:r>
            <a:r>
              <a:rPr lang="en-CA" sz="3200" i="1" dirty="0" smtClean="0"/>
              <a:t>investment’ </a:t>
            </a:r>
            <a:r>
              <a:rPr lang="en-CA" sz="3200" dirty="0" smtClean="0"/>
              <a:t>being made as the United Church in the community</a:t>
            </a:r>
          </a:p>
          <a:p>
            <a:pPr marL="955548" lvl="1" indent="-571500">
              <a:buFont typeface="Wingdings" pitchFamily="2" charset="2"/>
              <a:buChar char="ü"/>
            </a:pPr>
            <a:r>
              <a:rPr lang="en-CA" sz="3200" dirty="0" smtClean="0"/>
              <a:t>Communicates how we further the mission of God’s church</a:t>
            </a:r>
          </a:p>
          <a:p>
            <a:pPr lvl="1" indent="0">
              <a:buNone/>
            </a:pPr>
            <a:endParaRPr lang="en-CA" sz="3500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GOD'S MISSION, OUR GIFTS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55D-980C-490B-918D-176E8D919FE5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A Narrative Budget …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107" y="1845734"/>
            <a:ext cx="10372385" cy="4023360"/>
          </a:xfrm>
        </p:spPr>
        <p:txBody>
          <a:bodyPr>
            <a:noAutofit/>
          </a:bodyPr>
          <a:lstStyle/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3600" dirty="0" smtClean="0"/>
              <a:t>Is a </a:t>
            </a:r>
            <a:r>
              <a:rPr lang="en-CA" sz="3600" b="1" dirty="0" smtClean="0"/>
              <a:t>stewardship/ministr</a:t>
            </a:r>
            <a:r>
              <a:rPr lang="en-CA" sz="3600" dirty="0" smtClean="0"/>
              <a:t>y document</a:t>
            </a: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3600" dirty="0" smtClean="0"/>
              <a:t>Is </a:t>
            </a:r>
            <a:r>
              <a:rPr lang="en-CA" sz="3600" b="1" dirty="0" smtClean="0"/>
              <a:t>NOT </a:t>
            </a:r>
            <a:r>
              <a:rPr lang="en-CA" sz="3600" dirty="0" smtClean="0"/>
              <a:t>an accounting document</a:t>
            </a: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CA" sz="3600" dirty="0" smtClean="0"/>
              <a:t>Supplements – </a:t>
            </a:r>
            <a:r>
              <a:rPr lang="en-CA" sz="3600" i="1" dirty="0" smtClean="0"/>
              <a:t>does NOT replace </a:t>
            </a:r>
            <a:r>
              <a:rPr lang="en-CA" sz="3600" dirty="0" smtClean="0"/>
              <a:t>– financial statements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D9D3-CB31-47AC-B81C-8E12073C2C25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6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 smtClean="0"/>
              <a:t>A Narrative Budget …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800" b="1" dirty="0"/>
              <a:t>Emphasizes the results </a:t>
            </a:r>
            <a:r>
              <a:rPr lang="en-CA" sz="3800" dirty="0"/>
              <a:t>of offerings and donations – not the expenditures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800" dirty="0"/>
              <a:t>Recognizes that </a:t>
            </a:r>
          </a:p>
          <a:p>
            <a:pPr marL="914400" lvl="2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en-CA" sz="3600" dirty="0"/>
              <a:t>“You do not give money </a:t>
            </a:r>
            <a:r>
              <a:rPr lang="en-CA" sz="3600" b="1" i="1" dirty="0"/>
              <a:t>to</a:t>
            </a:r>
            <a:r>
              <a:rPr lang="en-CA" sz="3600" dirty="0"/>
              <a:t> the church; </a:t>
            </a:r>
            <a:br>
              <a:rPr lang="en-CA" sz="3600" dirty="0"/>
            </a:br>
            <a:r>
              <a:rPr lang="en-CA" sz="3600" dirty="0" smtClean="0"/>
              <a:t>you </a:t>
            </a:r>
            <a:r>
              <a:rPr lang="en-CA" sz="3600" dirty="0"/>
              <a:t>give money </a:t>
            </a:r>
            <a:r>
              <a:rPr lang="en-CA" sz="3600" b="1" i="1" dirty="0"/>
              <a:t>through the church </a:t>
            </a:r>
            <a:r>
              <a:rPr lang="en-CA" sz="3600" b="1" i="1" dirty="0" smtClean="0"/>
              <a:t/>
            </a:r>
            <a:br>
              <a:rPr lang="en-CA" sz="3600" b="1" i="1" dirty="0" smtClean="0"/>
            </a:br>
            <a:r>
              <a:rPr lang="en-CA" sz="3600" dirty="0" smtClean="0"/>
              <a:t>to </a:t>
            </a:r>
            <a:r>
              <a:rPr lang="en-CA" sz="3600" dirty="0"/>
              <a:t>translate the church’s vision into action</a:t>
            </a:r>
            <a:r>
              <a:rPr lang="en-CA" sz="3600" dirty="0" smtClean="0"/>
              <a:t>”*</a:t>
            </a:r>
            <a:endParaRPr lang="en-CA" sz="3600" dirty="0"/>
          </a:p>
          <a:p>
            <a:r>
              <a:rPr lang="en-CA" sz="1200" b="1" dirty="0" smtClean="0"/>
              <a:t>* The Reverend David </a:t>
            </a:r>
            <a:r>
              <a:rPr lang="en-CA" sz="1200" b="1" dirty="0" err="1" smtClean="0"/>
              <a:t>Ponting</a:t>
            </a:r>
            <a:endParaRPr lang="en-CA" sz="1200" b="1" dirty="0" smtClean="0"/>
          </a:p>
          <a:p>
            <a:pPr>
              <a:buNone/>
            </a:pPr>
            <a:endParaRPr lang="en-CA" sz="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E73B-F448-40DE-8CE1-EFEE39C9FBD9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Examples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553778"/>
          </a:xfrm>
        </p:spPr>
        <p:txBody>
          <a:bodyPr>
            <a:normAutofit/>
          </a:bodyPr>
          <a:lstStyle/>
          <a:p>
            <a:endParaRPr lang="en-CA" sz="4000" cap="non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3B57-57CA-42FB-B464-8A94322796C3}" type="datetime1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697542"/>
              </p:ext>
            </p:extLst>
          </p:nvPr>
        </p:nvGraphicFramePr>
        <p:xfrm>
          <a:off x="689317" y="1846263"/>
          <a:ext cx="10080283" cy="439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135"/>
                <a:gridCol w="2666344"/>
                <a:gridCol w="3955804"/>
              </a:tblGrid>
              <a:tr h="628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Ministry</a:t>
                      </a:r>
                      <a:endParaRPr lang="en-CA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Investment</a:t>
                      </a:r>
                      <a:endParaRPr lang="en-CA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Per $100</a:t>
                      </a:r>
                      <a:endParaRPr lang="en-CA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  <a:tr h="628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Worship Ministry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$92,500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$ 21 of every $100 donated</a:t>
                      </a:r>
                    </a:p>
                  </a:txBody>
                  <a:tcPr marT="0" marB="0"/>
                </a:tc>
              </a:tr>
              <a:tr h="628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Learning Ministry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$88,500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$ 20 of every $100 donated</a:t>
                      </a:r>
                    </a:p>
                  </a:txBody>
                  <a:tcPr marT="0" marB="0"/>
                </a:tc>
              </a:tr>
              <a:tr h="628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Care Ministry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$68.500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$ 18 of every $100 donated</a:t>
                      </a:r>
                    </a:p>
                  </a:txBody>
                  <a:tcPr marT="0" marB="0"/>
                </a:tc>
              </a:tr>
              <a:tr h="628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Outreach Ministry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$79,000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$ 19 of every $100 donated</a:t>
                      </a:r>
                    </a:p>
                  </a:txBody>
                  <a:tcPr marT="0" marB="0"/>
                </a:tc>
              </a:tr>
              <a:tr h="6285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Resource Ministry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$105,500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$ 22 of every $100 donated</a:t>
                      </a:r>
                    </a:p>
                  </a:txBody>
                  <a:tcPr marT="0" marB="0"/>
                </a:tc>
              </a:tr>
              <a:tr h="6285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All </a:t>
                      </a:r>
                      <a:r>
                        <a:rPr lang="en-CA" sz="2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Ministry</a:t>
                      </a:r>
                      <a:endParaRPr lang="en-CA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$454,000</a:t>
                      </a:r>
                      <a:endParaRPr lang="en-CA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6B3A-8875-420F-BEBD-18E4285EAF04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GOD'S MISSION, OUR GIFTS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7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CA" sz="6000" b="1" dirty="0" smtClean="0"/>
              <a:t>Orleans United Church</a:t>
            </a:r>
            <a:endParaRPr lang="en-CA" sz="6000" b="1" dirty="0"/>
          </a:p>
        </p:txBody>
      </p:sp>
    </p:spTree>
    <p:extLst>
      <p:ext uri="{BB962C8B-B14F-4D97-AF65-F5344CB8AC3E}">
        <p14:creationId xmlns:p14="http://schemas.microsoft.com/office/powerpoint/2010/main" val="38810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33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3135</TotalTime>
  <Words>1191</Words>
  <Application>Microsoft Office PowerPoint</Application>
  <PresentationFormat>Widescreen</PresentationFormat>
  <Paragraphs>326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Narkisim</vt:lpstr>
      <vt:lpstr>Times New Roman</vt:lpstr>
      <vt:lpstr>Verdana</vt:lpstr>
      <vt:lpstr>Wingdings</vt:lpstr>
      <vt:lpstr>Retrospect</vt:lpstr>
      <vt:lpstr> Creating a Narrative Budget Telling the story of your ministry</vt:lpstr>
      <vt:lpstr>Agenda</vt:lpstr>
      <vt:lpstr>Definition </vt:lpstr>
      <vt:lpstr>PowerPoint Presentation</vt:lpstr>
      <vt:lpstr>A Narrative Budget …</vt:lpstr>
      <vt:lpstr>A Narrative Budget …</vt:lpstr>
      <vt:lpstr>A Narrative Budget …</vt:lpstr>
      <vt:lpstr>Two Examples</vt:lpstr>
      <vt:lpstr>PowerPoint Presentation</vt:lpstr>
      <vt:lpstr>PowerPoint Presentation</vt:lpstr>
      <vt:lpstr>Benefits </vt:lpstr>
      <vt:lpstr>Benefits</vt:lpstr>
      <vt:lpstr>Benefits</vt:lpstr>
      <vt:lpstr>Benefits</vt:lpstr>
      <vt:lpstr>Benefits</vt:lpstr>
      <vt:lpstr>Benefits</vt:lpstr>
      <vt:lpstr>Putting it Together </vt:lpstr>
      <vt:lpstr>1. Identify Your Ministry Areas</vt:lpstr>
      <vt:lpstr>Examples:</vt:lpstr>
      <vt:lpstr>2. Budget &amp; Time Allocations</vt:lpstr>
      <vt:lpstr>Budget Allocation</vt:lpstr>
      <vt:lpstr>Time &amp; Talent Allocation</vt:lpstr>
      <vt:lpstr>Budget &amp; Time Allocations</vt:lpstr>
      <vt:lpstr>3. Create the Narrative</vt:lpstr>
      <vt:lpstr>Create the Narrative</vt:lpstr>
      <vt:lpstr>4. Use It!</vt:lpstr>
      <vt:lpstr>Use It!</vt:lpstr>
      <vt:lpstr>Use It!</vt:lpstr>
      <vt:lpstr>Going Forward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M&amp;S / Stewardship</dc:title>
  <dc:creator>Susan Graham Walker</dc:creator>
  <cp:lastModifiedBy>Sales, Paul</cp:lastModifiedBy>
  <cp:revision>107</cp:revision>
  <cp:lastPrinted>2014-04-22T17:02:10Z</cp:lastPrinted>
  <dcterms:created xsi:type="dcterms:W3CDTF">2013-01-10T10:36:08Z</dcterms:created>
  <dcterms:modified xsi:type="dcterms:W3CDTF">2016-10-20T20:20:49Z</dcterms:modified>
</cp:coreProperties>
</file>